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200" u="none" kumimoji="0" normalizeH="0">
        <a:ln>
          <a:noFill/>
        </a:ln>
        <a:solidFill>
          <a:srgbClr val="414141"/>
        </a:solidFill>
        <a:effectLst/>
        <a:uFillTx/>
        <a:latin typeface="Palatino"/>
        <a:ea typeface="Palatino"/>
        <a:cs typeface="Palatino"/>
        <a:sym typeface="Palatino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375889"/>
              <a:satOff val="-9195"/>
              <a:lumOff val="-14901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C9C3BA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7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39D60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2525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>
              <a:hueOff val="708446"/>
              <a:satOff val="-4821"/>
              <a:lumOff val="-1425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-113918"/>
              <a:satOff val="19024"/>
              <a:lumOff val="19749"/>
              <a:alpha val="35000"/>
            </a:scheme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38AA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6"/>
              <a:satOff val="13972"/>
              <a:lumOff val="-24493"/>
            </a:schemeClr>
          </a:solidFill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1">
                  <a:hueOff val="-113918"/>
                  <a:satOff val="19024"/>
                  <a:lumOff val="19749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369194"/>
              <a:satOff val="6343"/>
              <a:lumOff val="-13963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solidFill>
                <a:srgbClr val="C9C3BA"/>
              </a:solidFill>
              <a:prstDash val="solid"/>
              <a:miter lim="400000"/>
            </a:ln>
          </a:left>
          <a:right>
            <a:ln w="12700" cap="flat">
              <a:solidFill>
                <a:srgbClr val="C9C3BA"/>
              </a:solidFill>
              <a:prstDash val="solid"/>
              <a:miter lim="400000"/>
            </a:ln>
          </a:right>
          <a:top>
            <a:ln w="12700" cap="flat">
              <a:solidFill>
                <a:srgbClr val="C9C3BA"/>
              </a:solidFill>
              <a:prstDash val="solid"/>
              <a:miter lim="400000"/>
            </a:ln>
          </a:top>
          <a:bottom>
            <a:ln w="12700" cap="flat">
              <a:solidFill>
                <a:srgbClr val="C9C3BA"/>
              </a:solidFill>
              <a:prstDash val="solid"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solidFill>
                <a:srgbClr val="C9C3B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50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6635F"/>
          </a:solidFill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9C3BA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9847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9C3BA">
              <a:alpha val="35000"/>
            </a:srgbClr>
          </a:solidFill>
        </a:fill>
      </a:tcStyle>
    </a:band2H>
    <a:firstCol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89847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Palatino"/>
          <a:ea typeface="Palatino"/>
          <a:cs typeface="Palatino"/>
        </a:font>
        <a:srgbClr val="41414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89847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5" name="Shape 13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Line"/>
          <p:cNvSpPr/>
          <p:nvPr/>
        </p:nvSpPr>
        <p:spPr>
          <a:xfrm>
            <a:off x="952500" y="9245600"/>
            <a:ext cx="224989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" name="Line"/>
          <p:cNvSpPr/>
          <p:nvPr/>
        </p:nvSpPr>
        <p:spPr>
          <a:xfrm>
            <a:off x="952500" y="5765800"/>
            <a:ext cx="22500035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" name="Line"/>
          <p:cNvSpPr/>
          <p:nvPr/>
        </p:nvSpPr>
        <p:spPr>
          <a:xfrm flipV="1">
            <a:off x="14989317" y="6339647"/>
            <a:ext cx="1" cy="2310129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" name="Lorem Ipsum Dolor"/>
          <p:cNvSpPr txBox="1"/>
          <p:nvPr>
            <p:ph type="body" sz="quarter" idx="21"/>
          </p:nvPr>
        </p:nvSpPr>
        <p:spPr>
          <a:xfrm>
            <a:off x="952500" y="49657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3200"/>
            </a:lvl1pPr>
          </a:lstStyle>
          <a:p>
            <a:pPr/>
            <a:r>
              <a:t>Lorem Ipsum Dolor</a:t>
            </a:r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952500" y="5829300"/>
            <a:ext cx="13500100" cy="33401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18" name="Body Level One…"/>
          <p:cNvSpPr txBox="1"/>
          <p:nvPr>
            <p:ph type="body" sz="quarter" idx="1"/>
          </p:nvPr>
        </p:nvSpPr>
        <p:spPr>
          <a:xfrm>
            <a:off x="15532100" y="58293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–Johnny Appleseed"/>
          <p:cNvSpPr txBox="1"/>
          <p:nvPr>
            <p:ph type="body" sz="quarter" idx="21"/>
          </p:nvPr>
        </p:nvSpPr>
        <p:spPr>
          <a:xfrm>
            <a:off x="990600" y="8420100"/>
            <a:ext cx="22390100" cy="812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1700"/>
              </a:spcBef>
              <a:buClrTx/>
              <a:buSzTx/>
              <a:buFontTx/>
              <a:buNone/>
              <a:defRPr i="1" sz="42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12" name="“Type a quote here.”"/>
          <p:cNvSpPr txBox="1"/>
          <p:nvPr>
            <p:ph type="body" sz="quarter" idx="22"/>
          </p:nvPr>
        </p:nvSpPr>
        <p:spPr>
          <a:xfrm>
            <a:off x="2374900" y="6000750"/>
            <a:ext cx="196215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Black and white photo looking up at the suspension cables of a bridge with clouds in the background"/>
          <p:cNvSpPr/>
          <p:nvPr>
            <p:ph type="pic" idx="21"/>
          </p:nvPr>
        </p:nvSpPr>
        <p:spPr>
          <a:xfrm>
            <a:off x="0" y="-2654300"/>
            <a:ext cx="24384000" cy="17153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Line"/>
          <p:cNvSpPr/>
          <p:nvPr/>
        </p:nvSpPr>
        <p:spPr>
          <a:xfrm flipV="1">
            <a:off x="14989317" y="9919062"/>
            <a:ext cx="1" cy="231013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7" name="Line"/>
          <p:cNvSpPr/>
          <p:nvPr/>
        </p:nvSpPr>
        <p:spPr>
          <a:xfrm>
            <a:off x="952500" y="12801600"/>
            <a:ext cx="22498974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8" name="Line"/>
          <p:cNvSpPr/>
          <p:nvPr/>
        </p:nvSpPr>
        <p:spPr>
          <a:xfrm>
            <a:off x="952500" y="9321800"/>
            <a:ext cx="22500035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9" name="Line"/>
          <p:cNvSpPr/>
          <p:nvPr/>
        </p:nvSpPr>
        <p:spPr>
          <a:xfrm flipV="1">
            <a:off x="14989317" y="9919062"/>
            <a:ext cx="1" cy="231013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0" name="Lorem Ipsum Dolor"/>
          <p:cNvSpPr txBox="1"/>
          <p:nvPr>
            <p:ph type="body" sz="quarter" idx="21"/>
          </p:nvPr>
        </p:nvSpPr>
        <p:spPr>
          <a:xfrm>
            <a:off x="952500" y="8610600"/>
            <a:ext cx="13500100" cy="6350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3200"/>
            </a:lvl1pPr>
          </a:lstStyle>
          <a:p>
            <a:pPr/>
            <a:r>
              <a:t>Lorem Ipsum Dolor</a:t>
            </a:r>
          </a:p>
        </p:txBody>
      </p:sp>
      <p:sp>
        <p:nvSpPr>
          <p:cNvPr id="31" name="Black and white photo of the Zeeland Bridge in the Netherlands"/>
          <p:cNvSpPr/>
          <p:nvPr>
            <p:ph type="pic" idx="22"/>
          </p:nvPr>
        </p:nvSpPr>
        <p:spPr>
          <a:xfrm>
            <a:off x="952500" y="-1460500"/>
            <a:ext cx="22479000" cy="13893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2" name="Title Text"/>
          <p:cNvSpPr txBox="1"/>
          <p:nvPr>
            <p:ph type="title"/>
          </p:nvPr>
        </p:nvSpPr>
        <p:spPr>
          <a:xfrm>
            <a:off x="952500" y="9398000"/>
            <a:ext cx="13500100" cy="3340100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sz="quarter" idx="1"/>
          </p:nvPr>
        </p:nvSpPr>
        <p:spPr>
          <a:xfrm>
            <a:off x="15532100" y="9398000"/>
            <a:ext cx="7950200" cy="33401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/>
          <p:nvPr>
            <p:ph type="title"/>
          </p:nvPr>
        </p:nvSpPr>
        <p:spPr>
          <a:xfrm>
            <a:off x="952500" y="5194300"/>
            <a:ext cx="22479000" cy="3340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"/>
          <p:cNvSpPr/>
          <p:nvPr/>
        </p:nvSpPr>
        <p:spPr>
          <a:xfrm>
            <a:off x="952500" y="6858000"/>
            <a:ext cx="10643200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0" name="Line"/>
          <p:cNvSpPr/>
          <p:nvPr/>
        </p:nvSpPr>
        <p:spPr>
          <a:xfrm>
            <a:off x="952500" y="3898900"/>
            <a:ext cx="10643093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1" name="Lorem Ipsum Dolor"/>
          <p:cNvSpPr txBox="1"/>
          <p:nvPr>
            <p:ph type="body" sz="quarter" idx="21"/>
          </p:nvPr>
        </p:nvSpPr>
        <p:spPr>
          <a:xfrm>
            <a:off x="952500" y="3124200"/>
            <a:ext cx="10642600" cy="6350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ClrTx/>
              <a:buSzTx/>
              <a:buFontTx/>
              <a:buNone/>
              <a:defRPr i="1" sz="3200"/>
            </a:lvl1pPr>
          </a:lstStyle>
          <a:p>
            <a:pPr/>
            <a:r>
              <a:t>Lorem Ipsum Dolor</a:t>
            </a:r>
          </a:p>
        </p:txBody>
      </p:sp>
      <p:sp>
        <p:nvSpPr>
          <p:cNvPr id="52" name="Black and white photo of the underside of a bridge going over a river and against the sky "/>
          <p:cNvSpPr/>
          <p:nvPr>
            <p:ph type="pic" idx="22"/>
          </p:nvPr>
        </p:nvSpPr>
        <p:spPr>
          <a:xfrm>
            <a:off x="12534900" y="-1651000"/>
            <a:ext cx="10799069" cy="15824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952500" y="3975100"/>
            <a:ext cx="10642600" cy="2806700"/>
          </a:xfrm>
          <a:prstGeom prst="rect">
            <a:avLst/>
          </a:prstGeom>
        </p:spPr>
        <p:txBody>
          <a:bodyPr/>
          <a:lstStyle>
            <a:lvl1pPr algn="l">
              <a:defRPr sz="78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952500" y="7086600"/>
            <a:ext cx="10642600" cy="5638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ClrTx/>
              <a:buSzTx/>
              <a:buFontTx/>
              <a:buNone/>
              <a:defRPr sz="3200"/>
            </a:lvl1pPr>
            <a:lvl2pPr marL="0" indent="0">
              <a:spcBef>
                <a:spcPts val="0"/>
              </a:spcBef>
              <a:buClrTx/>
              <a:buSzTx/>
              <a:buFontTx/>
              <a:buNone/>
              <a:defRPr sz="3200"/>
            </a:lvl2pPr>
            <a:lvl3pPr marL="0" indent="0">
              <a:spcBef>
                <a:spcPts val="0"/>
              </a:spcBef>
              <a:buClrTx/>
              <a:buSzTx/>
              <a:buFontTx/>
              <a:buNone/>
              <a:defRPr sz="3200"/>
            </a:lvl3pPr>
            <a:lvl4pPr marL="0" indent="0">
              <a:spcBef>
                <a:spcPts val="0"/>
              </a:spcBef>
              <a:buClrTx/>
              <a:buSzTx/>
              <a:buFontTx/>
              <a:buNone/>
              <a:defRPr sz="3200"/>
            </a:lvl4pPr>
            <a:lvl5pPr marL="0" indent="0">
              <a:spcBef>
                <a:spcPts val="0"/>
              </a:spcBef>
              <a:buClrTx/>
              <a:buSzTx/>
              <a:buFont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Line"/>
          <p:cNvSpPr/>
          <p:nvPr/>
        </p:nvSpPr>
        <p:spPr>
          <a:xfrm>
            <a:off x="952500" y="304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1" name="Line"/>
          <p:cNvSpPr/>
          <p:nvPr/>
        </p:nvSpPr>
        <p:spPr>
          <a:xfrm>
            <a:off x="952500" y="889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Line"/>
          <p:cNvSpPr/>
          <p:nvPr/>
        </p:nvSpPr>
        <p:spPr>
          <a:xfrm>
            <a:off x="952500" y="3048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2" name="Line"/>
          <p:cNvSpPr/>
          <p:nvPr/>
        </p:nvSpPr>
        <p:spPr>
          <a:xfrm>
            <a:off x="952500" y="889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83" name="Black and white photo of the underside of a bridge going over a river and against the sky "/>
          <p:cNvSpPr/>
          <p:nvPr>
            <p:ph type="pic" idx="21"/>
          </p:nvPr>
        </p:nvSpPr>
        <p:spPr>
          <a:xfrm>
            <a:off x="12636500" y="-2413000"/>
            <a:ext cx="11024412" cy="16154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5" name="Body Level One…"/>
          <p:cNvSpPr txBox="1"/>
          <p:nvPr>
            <p:ph type="body" sz="half" idx="1"/>
          </p:nvPr>
        </p:nvSpPr>
        <p:spPr>
          <a:xfrm>
            <a:off x="952500" y="3797300"/>
            <a:ext cx="10909300" cy="8928100"/>
          </a:xfrm>
          <a:prstGeom prst="rect">
            <a:avLst/>
          </a:prstGeom>
        </p:spPr>
        <p:txBody>
          <a:bodyPr/>
          <a:lstStyle>
            <a:lvl1pPr marL="508000" indent="-508000">
              <a:spcBef>
                <a:spcPts val="2500"/>
              </a:spcBef>
              <a:buSzPct val="65000"/>
              <a:defRPr sz="4200"/>
            </a:lvl1pPr>
            <a:lvl2pPr marL="1016000" indent="-508000">
              <a:spcBef>
                <a:spcPts val="2500"/>
              </a:spcBef>
              <a:buSzPct val="65000"/>
              <a:defRPr sz="4200"/>
            </a:lvl2pPr>
            <a:lvl3pPr marL="1524000" indent="-508000">
              <a:spcBef>
                <a:spcPts val="2500"/>
              </a:spcBef>
              <a:buSzPct val="65000"/>
              <a:defRPr sz="4200"/>
            </a:lvl3pPr>
            <a:lvl4pPr marL="2032000" indent="-508000">
              <a:spcBef>
                <a:spcPts val="2500"/>
              </a:spcBef>
              <a:buSzPct val="65000"/>
              <a:defRPr sz="4200"/>
            </a:lvl4pPr>
            <a:lvl5pPr marL="2540000" indent="-508000">
              <a:spcBef>
                <a:spcPts val="2500"/>
              </a:spcBef>
              <a:buSzPct val="65000"/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Body Level One…"/>
          <p:cNvSpPr txBox="1"/>
          <p:nvPr>
            <p:ph type="body" idx="1"/>
          </p:nvPr>
        </p:nvSpPr>
        <p:spPr>
          <a:xfrm>
            <a:off x="952500" y="1778000"/>
            <a:ext cx="22479000" cy="101473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Black and white photo looking up at the suspension cables of a bridge with clouds in the background"/>
          <p:cNvSpPr/>
          <p:nvPr>
            <p:ph type="pic" sz="half" idx="21"/>
          </p:nvPr>
        </p:nvSpPr>
        <p:spPr>
          <a:xfrm>
            <a:off x="12232231" y="6024722"/>
            <a:ext cx="11497993" cy="8088517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Black and white photo of the Zeeland Bridge in the Netherlands"/>
          <p:cNvSpPr/>
          <p:nvPr>
            <p:ph type="pic" sz="half" idx="22"/>
          </p:nvPr>
        </p:nvSpPr>
        <p:spPr>
          <a:xfrm>
            <a:off x="12349986" y="635000"/>
            <a:ext cx="11226801" cy="6807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Black and white photo of the underside of a bridge going over a river and against the sky "/>
          <p:cNvSpPr/>
          <p:nvPr>
            <p:ph type="pic" idx="23"/>
          </p:nvPr>
        </p:nvSpPr>
        <p:spPr>
          <a:xfrm>
            <a:off x="730989" y="-2438400"/>
            <a:ext cx="11050413" cy="16192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>
            <a:off x="952500" y="30607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Line"/>
          <p:cNvSpPr/>
          <p:nvPr/>
        </p:nvSpPr>
        <p:spPr>
          <a:xfrm>
            <a:off x="952500" y="889000"/>
            <a:ext cx="22494922" cy="0"/>
          </a:xfrm>
          <a:prstGeom prst="line">
            <a:avLst/>
          </a:prstGeom>
          <a:ln w="12700">
            <a:solidFill>
              <a:srgbClr val="444444">
                <a:alpha val="30000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952500" y="1143000"/>
            <a:ext cx="22479000" cy="1663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952500" y="3695700"/>
            <a:ext cx="22479000" cy="857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1976100" y="13017500"/>
            <a:ext cx="419100" cy="508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>
                <a:solidFill>
                  <a:srgbClr val="4C4946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1pPr>
      <a:lvl2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2pPr>
      <a:lvl3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3pPr>
      <a:lvl4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4pPr>
      <a:lvl5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5pPr>
      <a:lvl6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6pPr>
      <a:lvl7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7pPr>
      <a:lvl8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8pPr>
      <a:lvl9pPr marL="0" marR="0" indent="0" algn="ctr" defTabSz="825500" rtl="0" latinLnBrk="0">
        <a:lnSpc>
          <a:spcPct val="9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800" u="none">
          <a:solidFill>
            <a:srgbClr val="D93E2B"/>
          </a:solidFill>
          <a:uFillTx/>
          <a:latin typeface="+mn-lt"/>
          <a:ea typeface="+mn-ea"/>
          <a:cs typeface="+mn-cs"/>
          <a:sym typeface="Bodoni SvtyTwo ITC TT-Book"/>
        </a:defRPr>
      </a:lvl9pPr>
    </p:titleStyle>
    <p:bodyStyle>
      <a:lvl1pPr marL="6096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1pPr>
      <a:lvl2pPr marL="12192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2pPr>
      <a:lvl3pPr marL="18288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3pPr>
      <a:lvl4pPr marL="24384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4pPr>
      <a:lvl5pPr marL="30480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5pPr>
      <a:lvl6pPr marL="36576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6pPr>
      <a:lvl7pPr marL="42672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7pPr>
      <a:lvl8pPr marL="48768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8pPr>
      <a:lvl9pPr marL="5486400" marR="0" indent="-609600" algn="l" defTabSz="8255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29292"/>
        </a:buClr>
        <a:buSzPct val="60000"/>
        <a:buFont typeface="Zapf Dingbats"/>
        <a:buChar char="❖"/>
        <a:tabLst/>
        <a:defRPr b="0" baseline="0" cap="none" i="0" spc="0" strike="noStrike" sz="5000" u="none">
          <a:solidFill>
            <a:srgbClr val="414141"/>
          </a:solidFill>
          <a:uFillTx/>
          <a:latin typeface="Palatino"/>
          <a:ea typeface="Palatino"/>
          <a:cs typeface="Palatino"/>
          <a:sym typeface="Palatino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Palatino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docs.expo.dev/versions/v42.0.0/sdk/localization/" TargetMode="External"/><Relationship Id="rId3" Type="http://schemas.openxmlformats.org/officeDocument/2006/relationships/hyperlink" Target="https://lokalise.com/blog/react-native-localization/" TargetMode="External"/><Relationship Id="rId4" Type="http://schemas.openxmlformats.org/officeDocument/2006/relationships/hyperlink" Target="https://blog.logrocket.com/internationalization-and-localization-in-react-native/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Localization in React Native Expo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Localization in React Native Expo</a:t>
            </a:r>
          </a:p>
        </p:txBody>
      </p:sp>
      <p:sp>
        <p:nvSpPr>
          <p:cNvPr id="138" name="By Ephrem Shiferaw Ewnetu…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By Ephrem Shiferaw Ewnetu</a:t>
            </a:r>
          </a:p>
          <a:p>
            <a:pPr/>
            <a:r>
              <a:t>     Kaisa otterklau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Localizing an app means building it to support multiple languages and regions, making the app accessible and usable to a wider range of users.…"/>
          <p:cNvSpPr txBox="1"/>
          <p:nvPr>
            <p:ph type="body" idx="1"/>
          </p:nvPr>
        </p:nvSpPr>
        <p:spPr>
          <a:xfrm>
            <a:off x="952500" y="3522786"/>
            <a:ext cx="22479001" cy="8642988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FontTx/>
              <a:buNone/>
            </a:pPr>
            <a:r>
              <a:t>Localizing an app means building it to support multiple languages and regions, making the app accessible and usable to a wider range of users.</a:t>
            </a:r>
          </a:p>
          <a:p>
            <a:pPr marL="0" indent="0">
              <a:buClrTx/>
              <a:buSzTx/>
              <a:buFontTx/>
              <a:buNone/>
            </a:pPr>
            <a:r>
              <a:t>In mobile app development, localization gets the language and locale from a user’s device — which is not the same as a user’s geolocation — and writes the software to adapt accordingly.</a:t>
            </a:r>
          </a:p>
        </p:txBody>
      </p:sp>
      <p:sp>
        <p:nvSpPr>
          <p:cNvPr id="141" name="What is Localization?"/>
          <p:cNvSpPr txBox="1"/>
          <p:nvPr/>
        </p:nvSpPr>
        <p:spPr>
          <a:xfrm>
            <a:off x="3843405" y="1736142"/>
            <a:ext cx="15797530" cy="160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90000"/>
              </a:lnSpc>
              <a:spcBef>
                <a:spcPts val="2300"/>
              </a:spcBef>
              <a:defRPr sz="9800">
                <a:solidFill>
                  <a:srgbClr val="D93E2B"/>
                </a:solidFill>
                <a:latin typeface="+mn-lt"/>
                <a:ea typeface="+mn-ea"/>
                <a:cs typeface="+mn-cs"/>
                <a:sym typeface="Bodoni SvtyTwo ITC TT-Book"/>
              </a:defRPr>
            </a:lvl1pPr>
          </a:lstStyle>
          <a:p>
            <a:pPr/>
            <a:r>
              <a:t>What is Localization?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Black and white photo of the underside of a bridge going over a river and against the sky " descr="Black and white photo of the underside of a bridge going over a river and against the sky "/>
          <p:cNvPicPr>
            <a:picLocks noChangeAspect="0"/>
          </p:cNvPicPr>
          <p:nvPr>
            <p:ph type="pic" idx="22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12509120" y="860425"/>
            <a:ext cx="10795001" cy="12128500"/>
          </a:xfrm>
          <a:prstGeom prst="rect">
            <a:avLst/>
          </a:prstGeom>
        </p:spPr>
      </p:pic>
      <p:sp>
        <p:nvSpPr>
          <p:cNvPr id="144" name="Why Localiz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Why Localization</a:t>
            </a:r>
          </a:p>
        </p:txBody>
      </p:sp>
      <p:sp>
        <p:nvSpPr>
          <p:cNvPr id="145" name="-50% of all queries on Google are in languages other than English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-50% of all queries on Google are in languages other than English.</a:t>
            </a:r>
          </a:p>
          <a:p>
            <a:pPr/>
          </a:p>
          <a:p>
            <a:pPr/>
            <a:r>
              <a:t>-7 of the 10 top markets by iOS downloads and 9 of the 10 top markets by Google Play downloads are non-native English markets.</a:t>
            </a:r>
          </a:p>
          <a:p>
            <a:pPr/>
          </a:p>
          <a:p>
            <a:pPr/>
            <a:r>
              <a:t>-Nearly 75% of Internet users prefer to read product information in their native language.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creenshot 2021-10-05 at 12.46.04.png" descr="Screenshot 2021-10-05 at 12.46.0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00681" y="163442"/>
            <a:ext cx="14982638" cy="130150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Installation and Us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Installation and Usage</a:t>
            </a:r>
          </a:p>
        </p:txBody>
      </p:sp>
      <p:sp>
        <p:nvSpPr>
          <p:cNvPr id="150" name="import * as Localization from ‘expo-localization';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C586C0"/>
                </a:solidFill>
              </a:rPr>
              <a:t>import</a:t>
            </a:r>
            <a:r>
              <a:rPr>
                <a:solidFill>
                  <a:srgbClr val="D4D4D4"/>
                </a:solidFill>
              </a:rPr>
              <a:t> </a:t>
            </a:r>
            <a:r>
              <a:rPr>
                <a:solidFill>
                  <a:srgbClr val="569CD6"/>
                </a:solidFill>
              </a:rPr>
              <a:t>*</a:t>
            </a:r>
            <a:r>
              <a:rPr>
                <a:solidFill>
                  <a:srgbClr val="D4D4D4"/>
                </a:solidFill>
              </a:rPr>
              <a:t> </a:t>
            </a:r>
            <a:r>
              <a:rPr>
                <a:solidFill>
                  <a:srgbClr val="C586C0"/>
                </a:solidFill>
              </a:rPr>
              <a:t>as</a:t>
            </a:r>
            <a:r>
              <a:rPr>
                <a:solidFill>
                  <a:srgbClr val="D4D4D4"/>
                </a:solidFill>
              </a:rPr>
              <a:t> </a:t>
            </a:r>
            <a:r>
              <a:rPr>
                <a:solidFill>
                  <a:srgbClr val="9CDCFE"/>
                </a:solidFill>
              </a:rPr>
              <a:t>Localization</a:t>
            </a:r>
            <a:r>
              <a:rPr>
                <a:solidFill>
                  <a:srgbClr val="D4D4D4"/>
                </a:solidFill>
              </a:rPr>
              <a:t> </a:t>
            </a:r>
            <a:r>
              <a:rPr>
                <a:solidFill>
                  <a:srgbClr val="C586C0"/>
                </a:solidFill>
              </a:rPr>
              <a:t>from</a:t>
            </a:r>
            <a:r>
              <a:rPr>
                <a:solidFill>
                  <a:srgbClr val="D4D4D4"/>
                </a:solidFill>
              </a:rPr>
              <a:t> </a:t>
            </a:r>
            <a:r>
              <a:t>‘expo-localization'</a:t>
            </a:r>
            <a:r>
              <a:rPr>
                <a:solidFill>
                  <a:srgbClr val="D4D4D4"/>
                </a:solidFill>
              </a:rPr>
              <a:t>;</a:t>
            </a: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4200"/>
              </a:lnSpc>
              <a:spcBef>
                <a:spcPts val="0"/>
              </a:spcBef>
              <a:buClrTx/>
              <a:buSzTx/>
              <a:buFontTx/>
              <a:buNone/>
              <a:defRPr sz="20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6200"/>
              </a:lnSpc>
              <a:spcBef>
                <a:spcPts val="0"/>
              </a:spcBef>
              <a:buClrTx/>
              <a:buSzTx/>
              <a:buFontTx/>
              <a:buNone/>
              <a:defRPr sz="3700">
                <a:solidFill>
                  <a:srgbClr val="CE9178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C586C0"/>
                </a:solidFill>
              </a:rPr>
              <a:t>import</a:t>
            </a:r>
            <a:r>
              <a:rPr>
                <a:solidFill>
                  <a:srgbClr val="D4D4D4"/>
                </a:solidFill>
              </a:rPr>
              <a:t> </a:t>
            </a:r>
            <a:r>
              <a:rPr>
                <a:solidFill>
                  <a:srgbClr val="9CDCFE"/>
                </a:solidFill>
              </a:rPr>
              <a:t>i18n</a:t>
            </a:r>
            <a:r>
              <a:rPr>
                <a:solidFill>
                  <a:srgbClr val="D4D4D4"/>
                </a:solidFill>
              </a:rPr>
              <a:t> </a:t>
            </a:r>
            <a:r>
              <a:rPr>
                <a:solidFill>
                  <a:srgbClr val="C586C0"/>
                </a:solidFill>
              </a:rPr>
              <a:t>from</a:t>
            </a:r>
            <a:r>
              <a:rPr>
                <a:solidFill>
                  <a:srgbClr val="D4D4D4"/>
                </a:solidFill>
              </a:rPr>
              <a:t> </a:t>
            </a:r>
            <a:r>
              <a:t>'i18n-js'</a:t>
            </a:r>
            <a:r>
              <a:rPr>
                <a:solidFill>
                  <a:srgbClr val="D4D4D4"/>
                </a:solidFill>
              </a:rPr>
              <a:t>;</a:t>
            </a: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6200"/>
              </a:lnSpc>
              <a:spcBef>
                <a:spcPts val="0"/>
              </a:spcBef>
              <a:buClrTx/>
              <a:buSzTx/>
              <a:buFontTx/>
              <a:buNone/>
              <a:defRPr sz="3700">
                <a:solidFill>
                  <a:srgbClr val="6A9955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// Set the key-value pairs for the different languages you want to support.</a:t>
            </a: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6200"/>
              </a:lnSpc>
              <a:spcBef>
                <a:spcPts val="0"/>
              </a:spcBef>
              <a:buClrTx/>
              <a:buSzTx/>
              <a:buFontTx/>
              <a:buNone/>
              <a:defRPr sz="3700">
                <a:solidFill>
                  <a:srgbClr val="9CDCF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4EC9B0"/>
                </a:solidFill>
              </a:rPr>
              <a:t>i18n</a:t>
            </a:r>
            <a:r>
              <a:rPr>
                <a:solidFill>
                  <a:srgbClr val="D4D4D4"/>
                </a:solidFill>
              </a:rPr>
              <a:t>.</a:t>
            </a:r>
            <a:r>
              <a:t>translations</a:t>
            </a:r>
            <a:r>
              <a:rPr>
                <a:solidFill>
                  <a:srgbClr val="D4D4D4"/>
                </a:solidFill>
              </a:rPr>
              <a:t> = {</a:t>
            </a: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6200"/>
              </a:lnSpc>
              <a:spcBef>
                <a:spcPts val="0"/>
              </a:spcBef>
              <a:buClrTx/>
              <a:buSzTx/>
              <a:buFontTx/>
              <a:buNone/>
              <a:defRPr sz="3700">
                <a:solidFill>
                  <a:srgbClr val="9CDCF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D4D4D4"/>
                </a:solidFill>
              </a:rPr>
              <a:t>  </a:t>
            </a:r>
            <a:r>
              <a:t>en:</a:t>
            </a:r>
            <a:r>
              <a:rPr>
                <a:solidFill>
                  <a:srgbClr val="D4D4D4"/>
                </a:solidFill>
              </a:rPr>
              <a:t> { </a:t>
            </a:r>
            <a:r>
              <a:t>welcome:</a:t>
            </a:r>
            <a:r>
              <a:rPr>
                <a:solidFill>
                  <a:srgbClr val="D4D4D4"/>
                </a:solidFill>
              </a:rPr>
              <a:t> </a:t>
            </a:r>
            <a:r>
              <a:rPr>
                <a:solidFill>
                  <a:srgbClr val="CE9178"/>
                </a:solidFill>
              </a:rPr>
              <a:t>'Hello'</a:t>
            </a:r>
            <a:r>
              <a:rPr>
                <a:solidFill>
                  <a:srgbClr val="D4D4D4"/>
                </a:solidFill>
              </a:rPr>
              <a:t> },</a:t>
            </a: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6200"/>
              </a:lnSpc>
              <a:spcBef>
                <a:spcPts val="0"/>
              </a:spcBef>
              <a:buClrTx/>
              <a:buSzTx/>
              <a:buFontTx/>
              <a:buNone/>
              <a:defRPr sz="3700">
                <a:solidFill>
                  <a:srgbClr val="9CDCF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D4D4D4"/>
                </a:solidFill>
              </a:rPr>
              <a:t>  </a:t>
            </a:r>
            <a:r>
              <a:t>ja:</a:t>
            </a:r>
            <a:r>
              <a:rPr>
                <a:solidFill>
                  <a:srgbClr val="D4D4D4"/>
                </a:solidFill>
              </a:rPr>
              <a:t> { </a:t>
            </a:r>
            <a:r>
              <a:t>welcome:</a:t>
            </a:r>
            <a:r>
              <a:rPr>
                <a:solidFill>
                  <a:srgbClr val="D4D4D4"/>
                </a:solidFill>
              </a:rPr>
              <a:t> </a:t>
            </a:r>
            <a:r>
              <a:rPr>
                <a:solidFill>
                  <a:srgbClr val="CE9178"/>
                </a:solidFill>
              </a:rPr>
              <a:t>'こんにちは'</a:t>
            </a:r>
            <a:r>
              <a:rPr>
                <a:solidFill>
                  <a:srgbClr val="D4D4D4"/>
                </a:solidFill>
              </a:rPr>
              <a:t> },</a:t>
            </a: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6200"/>
              </a:lnSpc>
              <a:spcBef>
                <a:spcPts val="0"/>
              </a:spcBef>
              <a:buClrTx/>
              <a:buSzTx/>
              <a:buFontTx/>
              <a:buNone/>
              <a:defRPr sz="3700">
                <a:solidFill>
                  <a:srgbClr val="D4D4D4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};</a:t>
            </a:r>
          </a:p>
          <a:p>
            <a:pPr marL="0" indent="0" defTabSz="457200">
              <a:lnSpc>
                <a:spcPts val="6200"/>
              </a:lnSpc>
              <a:spcBef>
                <a:spcPts val="0"/>
              </a:spcBef>
              <a:buClrTx/>
              <a:buSzTx/>
              <a:buFontTx/>
              <a:buNone/>
              <a:defRPr sz="3700">
                <a:solidFill>
                  <a:srgbClr val="6A9955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// Set the locale once at the beginning of your app.</a:t>
            </a:r>
            <a:endParaRPr>
              <a:solidFill>
                <a:srgbClr val="D4D4D4"/>
              </a:solidFill>
            </a:endParaRPr>
          </a:p>
          <a:p>
            <a:pPr marL="0" indent="0" defTabSz="457200">
              <a:lnSpc>
                <a:spcPts val="6200"/>
              </a:lnSpc>
              <a:spcBef>
                <a:spcPts val="0"/>
              </a:spcBef>
              <a:buClrTx/>
              <a:buSzTx/>
              <a:buFontTx/>
              <a:buNone/>
              <a:defRPr sz="3700">
                <a:solidFill>
                  <a:srgbClr val="9CDCFE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rPr>
                <a:solidFill>
                  <a:srgbClr val="4EC9B0"/>
                </a:solidFill>
              </a:rPr>
              <a:t>i18n</a:t>
            </a:r>
            <a:r>
              <a:rPr>
                <a:solidFill>
                  <a:srgbClr val="D4D4D4"/>
                </a:solidFill>
              </a:rPr>
              <a:t>.</a:t>
            </a:r>
            <a:r>
              <a:t>locale</a:t>
            </a:r>
            <a:r>
              <a:rPr>
                <a:solidFill>
                  <a:srgbClr val="D4D4D4"/>
                </a:solidFill>
              </a:rPr>
              <a:t> = </a:t>
            </a:r>
            <a:r>
              <a:t>Localization</a:t>
            </a:r>
            <a:r>
              <a:rPr>
                <a:solidFill>
                  <a:srgbClr val="D4D4D4"/>
                </a:solidFill>
              </a:rPr>
              <a:t>.</a:t>
            </a:r>
            <a:r>
              <a:rPr>
                <a:solidFill>
                  <a:srgbClr val="4FC1FF"/>
                </a:solidFill>
              </a:rPr>
              <a:t>locale</a:t>
            </a:r>
            <a:r>
              <a:rPr>
                <a:solidFill>
                  <a:srgbClr val="D4D4D4"/>
                </a:solidFill>
              </a:rPr>
              <a:t>;</a:t>
            </a:r>
          </a:p>
        </p:txBody>
      </p:sp>
      <p:pic>
        <p:nvPicPr>
          <p:cNvPr id="151" name="Screenshot 2021-10-05 at 9.30.54.png" descr="Screenshot 2021-10-05 at 9.30.5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3074" y="3813156"/>
            <a:ext cx="18623779" cy="17375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2" name="Screenshot 2021-10-05 at 9.33.00.png" descr="Screenshot 2021-10-05 at 9.33.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88668" y="5367440"/>
            <a:ext cx="18632591" cy="15046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Black and white photo looking up at the suspension cables of a bridge with clouds in the background" descr="Black and white photo looking up at the suspension cables of a bridge with clouds in the background"/>
          <p:cNvPicPr>
            <a:picLocks noChangeAspect="0"/>
          </p:cNvPicPr>
          <p:nvPr>
            <p:ph type="pic" idx="21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702099" y="6686550"/>
            <a:ext cx="10979802" cy="6235701"/>
          </a:xfrm>
          <a:prstGeom prst="rect">
            <a:avLst/>
          </a:prstGeom>
        </p:spPr>
      </p:pic>
      <p:pic>
        <p:nvPicPr>
          <p:cNvPr id="155" name="Black and white photo of the Zeeland Bridge in the Netherlands" descr="Black and white photo of the Zeeland Bridge in the Netherlands"/>
          <p:cNvPicPr>
            <a:picLocks noChangeAspect="0"/>
          </p:cNvPicPr>
          <p:nvPr>
            <p:ph type="pic" idx="22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6699250" y="968431"/>
            <a:ext cx="10985501" cy="52832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Sources</a:t>
            </a:r>
          </a:p>
        </p:txBody>
      </p:sp>
      <p:sp>
        <p:nvSpPr>
          <p:cNvPr id="158" name="https://docs.expo.dev/versions/v42.0.0/sdk/localization/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u="sng">
                <a:hlinkClick r:id="rId2" invalidUrl="" action="" tgtFrame="" tooltip="" history="1" highlightClick="0" endSnd="0"/>
              </a:rPr>
              <a:t>https://docs.expo.dev/versions/v42.0.0/sdk/localization/</a:t>
            </a:r>
          </a:p>
          <a:p>
            <a:pPr/>
            <a:r>
              <a:rPr u="sng">
                <a:hlinkClick r:id="rId3" invalidUrl="" action="" tgtFrame="" tooltip="" history="1" highlightClick="0" endSnd="0"/>
              </a:rPr>
              <a:t>https://lokalise.com/blog/react-native-localization/</a:t>
            </a:r>
          </a:p>
          <a:p>
            <a:pPr/>
            <a:r>
              <a:rPr u="sng">
                <a:hlinkClick r:id="rId4" invalidUrl="" action="" tgtFrame="" tooltip="" history="1" highlightClick="0" endSnd="0"/>
              </a:rPr>
              <a:t>https://blog.logrocket.com/internationalization-and-localization-in-react-native/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hank you!…"/>
          <p:cNvSpPr txBox="1"/>
          <p:nvPr>
            <p:ph type="title"/>
          </p:nvPr>
        </p:nvSpPr>
        <p:spPr>
          <a:xfrm>
            <a:off x="7236296" y="5194300"/>
            <a:ext cx="8796951" cy="3340101"/>
          </a:xfrm>
          <a:prstGeom prst="rect">
            <a:avLst/>
          </a:prstGeom>
        </p:spPr>
        <p:txBody>
          <a:bodyPr/>
          <a:lstStyle/>
          <a:p>
            <a:pPr marL="585215" indent="-585215" algn="l" defTabSz="792479">
              <a:lnSpc>
                <a:spcPct val="100000"/>
              </a:lnSpc>
              <a:spcBef>
                <a:spcPts val="3200"/>
              </a:spcBef>
              <a:buClr>
                <a:srgbClr val="929292"/>
              </a:buClr>
              <a:buSzPct val="60000"/>
              <a:buFont typeface="Zapf Dingbats"/>
              <a:buChar char="❖"/>
              <a:defRPr sz="48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Thank you!</a:t>
            </a:r>
          </a:p>
          <a:p>
            <a:pPr marL="585215" indent="-585215" algn="l" defTabSz="792479">
              <a:lnSpc>
                <a:spcPct val="100000"/>
              </a:lnSpc>
              <a:spcBef>
                <a:spcPts val="3200"/>
              </a:spcBef>
              <a:buClr>
                <a:srgbClr val="929292"/>
              </a:buClr>
              <a:buSzPct val="60000"/>
              <a:buFont typeface="Zapf Dingbats"/>
              <a:defRPr sz="48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Kiitos!</a:t>
            </a:r>
          </a:p>
          <a:p>
            <a:pPr marL="585215" indent="-585215" algn="l" defTabSz="792479">
              <a:lnSpc>
                <a:spcPct val="100000"/>
              </a:lnSpc>
              <a:spcBef>
                <a:spcPts val="3200"/>
              </a:spcBef>
              <a:buClr>
                <a:srgbClr val="929292"/>
              </a:buClr>
              <a:buSzPct val="60000"/>
              <a:buFont typeface="Zapf Dingbats"/>
              <a:defRPr sz="4800">
                <a:solidFill>
                  <a:srgbClr val="414141"/>
                </a:solidFill>
                <a:latin typeface="Palatino"/>
                <a:ea typeface="Palatino"/>
                <a:cs typeface="Palatino"/>
                <a:sym typeface="Palatino"/>
              </a:defRPr>
            </a:pPr>
            <a:r>
              <a:t>Gracias!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414141"/>
      </a:dk1>
      <a:lt1>
        <a:srgbClr val="004141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4">
  <a:themeElements>
    <a:clrScheme name="New_Template4">
      <a:dk1>
        <a:srgbClr val="000000"/>
      </a:dk1>
      <a:lt1>
        <a:srgbClr val="FFFFFF"/>
      </a:lt1>
      <a:dk2>
        <a:srgbClr val="66635F"/>
      </a:dk2>
      <a:lt2>
        <a:srgbClr val="C9C3BA"/>
      </a:lt2>
      <a:accent1>
        <a:srgbClr val="738FAF"/>
      </a:accent1>
      <a:accent2>
        <a:srgbClr val="74B6A8"/>
      </a:accent2>
      <a:accent3>
        <a:srgbClr val="A0AA69"/>
      </a:accent3>
      <a:accent4>
        <a:srgbClr val="CBA968"/>
      </a:accent4>
      <a:accent5>
        <a:srgbClr val="D08A7A"/>
      </a:accent5>
      <a:accent6>
        <a:srgbClr val="9E95A9"/>
      </a:accent6>
      <a:hlink>
        <a:srgbClr val="0000FF"/>
      </a:hlink>
      <a:folHlink>
        <a:srgbClr val="FF00FF"/>
      </a:folHlink>
    </a:clrScheme>
    <a:fontScheme name="New_Template4">
      <a:majorFont>
        <a:latin typeface="Bodoni SvtyTwo ITC TT-Book"/>
        <a:ea typeface="Bodoni SvtyTwo ITC TT-Book"/>
        <a:cs typeface="Bodoni SvtyTwo ITC TT-Book"/>
      </a:majorFont>
      <a:minorFont>
        <a:latin typeface="Bodoni SvtyTwo ITC TT-Book"/>
        <a:ea typeface="Bodoni SvtyTwo ITC TT-Book"/>
        <a:cs typeface="Bodoni SvtyTwo ITC TT-Book"/>
      </a:minorFont>
    </a:fontScheme>
    <a:fmtScheme name="New_Template4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33948" dir="2700000">
                <a:srgbClr val="3B3936"/>
              </a:outerShdw>
            </a:effectLst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1414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414141"/>
            </a:solidFill>
            <a:effectLst/>
            <a:uFillTx/>
            <a:latin typeface="Palatino"/>
            <a:ea typeface="Palatino"/>
            <a:cs typeface="Palatino"/>
            <a:sym typeface="Palatino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